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9" r:id="rId2"/>
    <p:sldId id="310" r:id="rId3"/>
    <p:sldId id="313" r:id="rId4"/>
    <p:sldId id="3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A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71"/>
    <p:restoredTop sz="94635"/>
  </p:normalViewPr>
  <p:slideViewPr>
    <p:cSldViewPr snapToGrid="0" snapToObjects="1">
      <p:cViewPr varScale="1">
        <p:scale>
          <a:sx n="103" d="100"/>
          <a:sy n="103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AAD57-3A4D-D742-818B-1D477AE82CBB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3D7D0-0BD8-CB4B-A597-B856DE0FC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3D7D0-0BD8-CB4B-A597-B856DE0FC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9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3D7D0-0BD8-CB4B-A597-B856DE0FCD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3D7D0-0BD8-CB4B-A597-B856DE0FCD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4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F3E7-8E2C-1849-8C77-7D4A3C387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C46F5-19AC-954F-8349-F9ED4F064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CD1F5-9DCF-8A42-B720-EB4772EC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D6952-600D-5149-9C14-622786C0F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D27E3-2F97-6049-9901-CC67178EA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9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C648D-7906-0246-8E26-56B535F48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A6599-6CD6-2A45-8A9F-29B2213DB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F8DFB-28E7-3549-8406-0B745074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35A0D-6E1E-BB48-9DCB-560904555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F9328-CD46-2D43-869C-08D2FB11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A9AA9-61E5-F848-AA92-2E377886D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3C0FA-0202-C742-A258-DDDB1C0A1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32F35-DB18-D042-86EC-BA367124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7458F-6153-4345-A893-EB6F839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E0858-D74A-4648-A2EC-5C883B12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97A1-146E-AE42-BD4D-6DE79003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5DB6D-BCFB-B442-8D2A-9672A33C6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1CA3-27AA-0F4B-B8FE-F562C713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8AD96-3BDD-E049-BE4E-B5599C44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05DB-276B-514A-9536-3731BB03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186A-9558-4944-9F01-CF456451D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D6D87-643C-B64E-AEB2-FBE2179E4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75B1-F05E-0246-84B1-F9A7FBF2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A6C01-4DAF-1D49-9EF7-37C9CCBF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0DC7-B2D6-C04C-9445-9E7BDBF67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3E81-4F1E-FF4D-8FE0-B5BDCD578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D805B-4831-8F4F-B465-47A56DA74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04211-5908-1D49-9B41-EDC8CEF56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1C157C-BDF1-AE46-B148-D14579D6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08B07-6B21-4543-A2ED-594F1572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1D934-EF7E-C74B-A06E-4CAA56FC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9DEDC-E072-8F4E-AAFB-BA4C2243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060E-C1D7-4743-8ED5-AF4162D91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1903C-4B19-9E47-B380-15247ACDA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9C273-65BD-674F-802E-5A9D31797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50125C-49B8-764E-BB4F-31BC6ACF6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CCF9F-036E-1941-83C7-73BD8B82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EFEA7-8989-C948-8EAA-9D06421C5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B0DBE-6ABD-084F-997E-E9049876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3D90-4C0B-B94F-826E-7EF558999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713273-F1A8-EE4F-A46E-A4340FE43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30C97-9EE4-3943-8BF9-3D19D94A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1A236-DED4-7541-BF25-443A8661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7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46EE9-8E86-8A4B-B700-5BB87FE59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26A8A-86C1-024D-950A-E137A815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AC343-5FD5-7445-9D5E-C57954D22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8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957C-513C-ED48-8361-2723C60F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37751-B883-BC4D-9467-A3693AFD5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CEAE2-3ECB-F84C-990C-C1896CB9E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A283-D19C-5242-957C-754A3599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F8410-7B18-F440-ABAA-A949777F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5CA16-CA18-0D4E-AD31-82CCFA73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5EC14-BBB8-E34C-AB23-56FB463C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0EDAE-9A95-464D-8D6D-F9FE04B88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1ADF8-E6B1-904B-95E7-EB33ABE1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9DC02-FA07-BB4B-A464-81DDEB8D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3EA9A-F9B6-2245-9A93-B794F9E0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480AC-A8BF-E64F-A5C7-2152AFB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1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A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8FECF-EB5A-2D45-BBAB-6F988701E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4995B-9A63-1B4B-A5C0-99584F0B0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AE3B-B896-174D-A994-C2D796947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AE347-443E-3746-AA88-2007EDA8713C}" type="datetimeFigureOut">
              <a:rPr lang="en-US" smtClean="0"/>
              <a:t>6/22/26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BCD20-A9E4-3046-BF8E-17F26707B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9DCB4-6089-2F44-B402-3C1F2DD7E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7A03-0BE3-A14B-A771-09E0F988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99E0AF-511A-CE34-BE66-3E3448E37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8324" y="-218338"/>
            <a:ext cx="9970576" cy="7477932"/>
          </a:xfrm>
          <a:prstGeom prst="rect">
            <a:avLst/>
          </a:prstGeom>
        </p:spPr>
      </p:pic>
      <p:sp>
        <p:nvSpPr>
          <p:cNvPr id="2" name="Cross 1">
            <a:extLst>
              <a:ext uri="{FF2B5EF4-FFF2-40B4-BE49-F238E27FC236}">
                <a16:creationId xmlns:a16="http://schemas.microsoft.com/office/drawing/2014/main" id="{5FBC3B8C-67AA-5F15-62F0-EE2994F46FFF}"/>
              </a:ext>
            </a:extLst>
          </p:cNvPr>
          <p:cNvSpPr/>
          <p:nvPr/>
        </p:nvSpPr>
        <p:spPr>
          <a:xfrm>
            <a:off x="5069711" y="5254906"/>
            <a:ext cx="243069" cy="23149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id="{EEAF4673-BF83-7C4E-90B3-C64D69C7F4C2}"/>
              </a:ext>
            </a:extLst>
          </p:cNvPr>
          <p:cNvSpPr/>
          <p:nvPr/>
        </p:nvSpPr>
        <p:spPr>
          <a:xfrm>
            <a:off x="1169990" y="3491285"/>
            <a:ext cx="243069" cy="23149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C5A8BB4B-1DE0-23F8-D266-DF570FF518A1}"/>
              </a:ext>
            </a:extLst>
          </p:cNvPr>
          <p:cNvSpPr/>
          <p:nvPr/>
        </p:nvSpPr>
        <p:spPr>
          <a:xfrm>
            <a:off x="1169989" y="3786848"/>
            <a:ext cx="243069" cy="23149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B6E359F1-AB01-69B2-C3B4-6C74E1C16706}"/>
              </a:ext>
            </a:extLst>
          </p:cNvPr>
          <p:cNvSpPr/>
          <p:nvPr/>
        </p:nvSpPr>
        <p:spPr>
          <a:xfrm>
            <a:off x="1181565" y="4099366"/>
            <a:ext cx="243069" cy="23149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FE78BF45-0A14-7556-2FC6-431E0763FE63}"/>
              </a:ext>
            </a:extLst>
          </p:cNvPr>
          <p:cNvSpPr/>
          <p:nvPr/>
        </p:nvSpPr>
        <p:spPr>
          <a:xfrm>
            <a:off x="6402729" y="3671101"/>
            <a:ext cx="243069" cy="23149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561FFC0D-788E-9145-6AB9-623F0FA854C8}"/>
              </a:ext>
            </a:extLst>
          </p:cNvPr>
          <p:cNvSpPr/>
          <p:nvPr/>
        </p:nvSpPr>
        <p:spPr>
          <a:xfrm>
            <a:off x="10407570" y="1865453"/>
            <a:ext cx="243069" cy="231493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A5BB-A31E-CA96-EF9E-AFFD32DF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7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Teacher classes &amp; Student numbers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F56BD3D-CF1D-9D56-656D-3F0325739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915216"/>
              </p:ext>
            </p:extLst>
          </p:nvPr>
        </p:nvGraphicFramePr>
        <p:xfrm>
          <a:off x="685317" y="1316959"/>
          <a:ext cx="1082136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138">
                  <a:extLst>
                    <a:ext uri="{9D8B030D-6E8A-4147-A177-3AD203B41FA5}">
                      <a16:colId xmlns:a16="http://schemas.microsoft.com/office/drawing/2014/main" val="1904468996"/>
                    </a:ext>
                  </a:extLst>
                </a:gridCol>
                <a:gridCol w="5740227">
                  <a:extLst>
                    <a:ext uri="{9D8B030D-6E8A-4147-A177-3AD203B41FA5}">
                      <a16:colId xmlns:a16="http://schemas.microsoft.com/office/drawing/2014/main" val="234125278"/>
                    </a:ext>
                  </a:extLst>
                </a:gridCol>
              </a:tblGrid>
              <a:tr h="260177">
                <a:tc>
                  <a:txBody>
                    <a:bodyPr/>
                    <a:lstStyle/>
                    <a:p>
                      <a:r>
                        <a:rPr lang="en-US" dirty="0"/>
                        <a:t>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426171"/>
                  </a:ext>
                </a:extLst>
              </a:tr>
              <a:tr h="138342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Brendan – Higher level adults (B1-B2)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Freya – Lower level adults (A2-B1)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Liddy – Advanced adults &amp; closed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Hannah – Pre-intermediate &amp; Young Learners (A2-B1)</a:t>
                      </a:r>
                    </a:p>
                    <a:p>
                      <a:r>
                        <a:rPr lang="en-US" dirty="0"/>
                        <a:t>Grace – Intermediate (B1 – younger teens, 12-15)</a:t>
                      </a:r>
                    </a:p>
                    <a:p>
                      <a:r>
                        <a:rPr lang="en-US" dirty="0"/>
                        <a:t>Sam – Intermediate (B1 – older teens, 15-17)</a:t>
                      </a:r>
                    </a:p>
                    <a:p>
                      <a:r>
                        <a:rPr lang="en-US" dirty="0"/>
                        <a:t>Jack – Upper-intermediate (B2)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Louise – likely to be Intermediate – Upper-intermediate teens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Roberta – Teaching practice &amp; observations in Weeks 1 &amp; 2 – levels to be confirmed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0915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A9C4B39-AC2A-DB63-DE80-81829FD8E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209242"/>
              </p:ext>
            </p:extLst>
          </p:nvPr>
        </p:nvGraphicFramePr>
        <p:xfrm>
          <a:off x="685316" y="4878883"/>
          <a:ext cx="10821368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671">
                  <a:extLst>
                    <a:ext uri="{9D8B030D-6E8A-4147-A177-3AD203B41FA5}">
                      <a16:colId xmlns:a16="http://schemas.microsoft.com/office/drawing/2014/main" val="2523431495"/>
                    </a:ext>
                  </a:extLst>
                </a:gridCol>
                <a:gridCol w="1352671">
                  <a:extLst>
                    <a:ext uri="{9D8B030D-6E8A-4147-A177-3AD203B41FA5}">
                      <a16:colId xmlns:a16="http://schemas.microsoft.com/office/drawing/2014/main" val="3400549755"/>
                    </a:ext>
                  </a:extLst>
                </a:gridCol>
                <a:gridCol w="1352671">
                  <a:extLst>
                    <a:ext uri="{9D8B030D-6E8A-4147-A177-3AD203B41FA5}">
                      <a16:colId xmlns:a16="http://schemas.microsoft.com/office/drawing/2014/main" val="758395401"/>
                    </a:ext>
                  </a:extLst>
                </a:gridCol>
                <a:gridCol w="1352671">
                  <a:extLst>
                    <a:ext uri="{9D8B030D-6E8A-4147-A177-3AD203B41FA5}">
                      <a16:colId xmlns:a16="http://schemas.microsoft.com/office/drawing/2014/main" val="28944188"/>
                    </a:ext>
                  </a:extLst>
                </a:gridCol>
                <a:gridCol w="1352671">
                  <a:extLst>
                    <a:ext uri="{9D8B030D-6E8A-4147-A177-3AD203B41FA5}">
                      <a16:colId xmlns:a16="http://schemas.microsoft.com/office/drawing/2014/main" val="1405854982"/>
                    </a:ext>
                  </a:extLst>
                </a:gridCol>
                <a:gridCol w="1352671">
                  <a:extLst>
                    <a:ext uri="{9D8B030D-6E8A-4147-A177-3AD203B41FA5}">
                      <a16:colId xmlns:a16="http://schemas.microsoft.com/office/drawing/2014/main" val="3078277944"/>
                    </a:ext>
                  </a:extLst>
                </a:gridCol>
                <a:gridCol w="1352671">
                  <a:extLst>
                    <a:ext uri="{9D8B030D-6E8A-4147-A177-3AD203B41FA5}">
                      <a16:colId xmlns:a16="http://schemas.microsoft.com/office/drawing/2014/main" val="985623249"/>
                    </a:ext>
                  </a:extLst>
                </a:gridCol>
                <a:gridCol w="1352671">
                  <a:extLst>
                    <a:ext uri="{9D8B030D-6E8A-4147-A177-3AD203B41FA5}">
                      <a16:colId xmlns:a16="http://schemas.microsoft.com/office/drawing/2014/main" val="63731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29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 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 August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teens</a:t>
                      </a:r>
                    </a:p>
                    <a:p>
                      <a:r>
                        <a:rPr lang="en-US" dirty="0"/>
                        <a:t>10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teens</a:t>
                      </a:r>
                    </a:p>
                    <a:p>
                      <a:r>
                        <a:rPr lang="en-US" dirty="0"/>
                        <a:t>4 YLs</a:t>
                      </a:r>
                    </a:p>
                    <a:p>
                      <a:r>
                        <a:rPr lang="en-US" dirty="0"/>
                        <a:t>10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 teens</a:t>
                      </a:r>
                    </a:p>
                    <a:p>
                      <a:r>
                        <a:rPr lang="en-US" dirty="0"/>
                        <a:t>5 YLs</a:t>
                      </a:r>
                    </a:p>
                    <a:p>
                      <a:r>
                        <a:rPr lang="en-US" dirty="0"/>
                        <a:t>20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 teens</a:t>
                      </a:r>
                    </a:p>
                    <a:p>
                      <a:r>
                        <a:rPr lang="en-US" dirty="0"/>
                        <a:t>7 YLs</a:t>
                      </a:r>
                    </a:p>
                    <a:p>
                      <a:r>
                        <a:rPr lang="en-US" dirty="0"/>
                        <a:t>22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 teens</a:t>
                      </a:r>
                    </a:p>
                    <a:p>
                      <a:r>
                        <a:rPr lang="en-US" dirty="0"/>
                        <a:t>14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 teens</a:t>
                      </a:r>
                    </a:p>
                    <a:p>
                      <a:r>
                        <a:rPr lang="en-US" dirty="0"/>
                        <a:t>16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 juniors</a:t>
                      </a:r>
                    </a:p>
                    <a:p>
                      <a:r>
                        <a:rPr lang="en-US" dirty="0"/>
                        <a:t>5 YLs</a:t>
                      </a:r>
                    </a:p>
                    <a:p>
                      <a:r>
                        <a:rPr lang="en-US" dirty="0"/>
                        <a:t>14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juniors</a:t>
                      </a:r>
                    </a:p>
                    <a:p>
                      <a:r>
                        <a:rPr lang="en-US" dirty="0"/>
                        <a:t>8 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3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85040-B72E-6D47-C0AA-C6313FE6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51" y="214535"/>
            <a:ext cx="9478740" cy="655937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Week 1 &amp; Day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4F68-0BB8-72FC-5D3B-A33D7C422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51" y="1049291"/>
            <a:ext cx="3981446" cy="5269866"/>
          </a:xfrm>
        </p:spPr>
        <p:txBody>
          <a:bodyPr anchor="t">
            <a:noAutofit/>
          </a:bodyPr>
          <a:lstStyle/>
          <a:p>
            <a:r>
              <a:rPr lang="en-US" sz="2000" dirty="0"/>
              <a:t>Monday morning briefing at 9am</a:t>
            </a:r>
          </a:p>
          <a:p>
            <a:r>
              <a:rPr lang="en-US" sz="2000" dirty="0"/>
              <a:t>Welcome all students and give a brief overview of the </a:t>
            </a:r>
            <a:r>
              <a:rPr lang="en-US" sz="2000" dirty="0" err="1"/>
              <a:t>programme</a:t>
            </a:r>
            <a:r>
              <a:rPr lang="en-US" sz="2000" dirty="0"/>
              <a:t> &amp; introduce all staff</a:t>
            </a:r>
          </a:p>
          <a:p>
            <a:r>
              <a:rPr lang="en-US" sz="2000" dirty="0"/>
              <a:t>Teachers will then call registers to take students to their classes by 9.30am</a:t>
            </a:r>
          </a:p>
          <a:p>
            <a:r>
              <a:rPr lang="en-US" sz="2000" dirty="0"/>
              <a:t>Day 1 is all about going through the Student Handbook, discussing the week plan, orientation on the map, ice-breakers for the class &amp; getting ready for the first excursion to Falmouth</a:t>
            </a:r>
          </a:p>
          <a:p>
            <a:r>
              <a:rPr lang="en-US" sz="2000" dirty="0"/>
              <a:t>All students will get student notebook, lanyard and wristband</a:t>
            </a:r>
          </a:p>
          <a:p>
            <a:r>
              <a:rPr lang="en-US" sz="2000" dirty="0"/>
              <a:t>Course books to stay in class</a:t>
            </a:r>
          </a:p>
          <a:p>
            <a:endParaRPr 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6DDE04-9207-9649-A817-4425425F6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0010FA-890A-FBF2-29ED-4232DA621B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42F127-7248-C874-E092-68B9BA4BC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DC24B26-09AB-7803-5866-2CC90C1CC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515" y="0"/>
            <a:ext cx="6763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06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62450-7BC3-92DD-E928-FA52EC88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516" r="1" b="1"/>
          <a:stretch>
            <a:fillRect/>
          </a:stretch>
        </p:blipFill>
        <p:spPr>
          <a:xfrm>
            <a:off x="2946399" y="10"/>
            <a:ext cx="9685865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0B80D-6D88-6844-D632-3782C5E6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Things to do before next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C127-BFF9-35DF-D054-59E55E834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1663666"/>
          </a:xfrm>
        </p:spPr>
        <p:txBody>
          <a:bodyPr>
            <a:normAutofit/>
          </a:bodyPr>
          <a:lstStyle/>
          <a:p>
            <a:r>
              <a:rPr lang="en-US" sz="1700" dirty="0"/>
              <a:t>Read the Safeguarding Policy in the Staff Hub</a:t>
            </a:r>
          </a:p>
          <a:p>
            <a:r>
              <a:rPr lang="en-US" sz="1700" dirty="0"/>
              <a:t>Pack your suncream and swimming costumes! </a:t>
            </a:r>
          </a:p>
          <a:p>
            <a:r>
              <a:rPr lang="en-US" sz="1700" dirty="0"/>
              <a:t>Don’t get injured or ill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492C9E-7A8C-21EB-FC1F-8EF28162E888}"/>
              </a:ext>
            </a:extLst>
          </p:cNvPr>
          <p:cNvSpPr txBox="1">
            <a:spLocks/>
          </p:cNvSpPr>
          <p:nvPr/>
        </p:nvSpPr>
        <p:spPr>
          <a:xfrm>
            <a:off x="838200" y="4716992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45111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9503</TotalTime>
  <Words>269</Words>
  <Application>Microsoft Macintosh PowerPoint</Application>
  <PresentationFormat>Widescreen</PresentationFormat>
  <Paragraphs>57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Teacher classes &amp; Student numbers</vt:lpstr>
      <vt:lpstr>Week 1 &amp; Day 1</vt:lpstr>
      <vt:lpstr>Things to do before next week!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Language Tree | Joel Ashton</dc:creator>
  <cp:lastModifiedBy>Language Tree | Joel Ashton</cp:lastModifiedBy>
  <cp:revision>30</cp:revision>
  <dcterms:created xsi:type="dcterms:W3CDTF">2021-10-01T12:45:22Z</dcterms:created>
  <dcterms:modified xsi:type="dcterms:W3CDTF">2026-06-22T07:31:10Z</dcterms:modified>
</cp:coreProperties>
</file>